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8" r:id="rId3"/>
    <p:sldId id="259" r:id="rId4"/>
    <p:sldId id="261" r:id="rId5"/>
    <p:sldId id="262" r:id="rId6"/>
    <p:sldId id="268" r:id="rId7"/>
    <p:sldId id="269" r:id="rId8"/>
    <p:sldId id="263" r:id="rId9"/>
    <p:sldId id="264" r:id="rId10"/>
    <p:sldId id="265" r:id="rId11"/>
    <p:sldId id="266" r:id="rId12"/>
    <p:sldId id="267" r:id="rId13"/>
    <p:sldId id="271"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049FE8-1A39-4F73-8791-C2D8B64BD269}" type="datetimeFigureOut">
              <a:rPr lang="en-US" smtClean="0"/>
              <a:pPr/>
              <a:t>19-Dec-18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A46BEE-5574-412B-B498-3788E435FB52}" type="slidenum">
              <a:rPr lang="en-US" smtClean="0"/>
              <a:pPr/>
              <a:t>‹#›</a:t>
            </a:fld>
            <a:endParaRPr lang="en-US"/>
          </a:p>
        </p:txBody>
      </p:sp>
    </p:spTree>
    <p:extLst>
      <p:ext uri="{BB962C8B-B14F-4D97-AF65-F5344CB8AC3E}">
        <p14:creationId xmlns:p14="http://schemas.microsoft.com/office/powerpoint/2010/main" xmlns="" val="3904025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A46BEE-5574-412B-B498-3788E435FB52}" type="slidenum">
              <a:rPr lang="en-US" smtClean="0"/>
              <a:pPr/>
              <a:t>1</a:t>
            </a:fld>
            <a:endParaRPr lang="en-US"/>
          </a:p>
        </p:txBody>
      </p:sp>
    </p:spTree>
    <p:extLst>
      <p:ext uri="{BB962C8B-B14F-4D97-AF65-F5344CB8AC3E}">
        <p14:creationId xmlns:p14="http://schemas.microsoft.com/office/powerpoint/2010/main" xmlns="" val="11419822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10</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11</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12</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13</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2</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3</a:t>
            </a:fld>
            <a:endParaRPr lang="en-US"/>
          </a:p>
        </p:txBody>
      </p:sp>
    </p:spTree>
    <p:extLst>
      <p:ext uri="{BB962C8B-B14F-4D97-AF65-F5344CB8AC3E}">
        <p14:creationId xmlns:p14="http://schemas.microsoft.com/office/powerpoint/2010/main" xmlns="" val="3871876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4</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5</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6</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7</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8</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9</a:t>
            </a:fld>
            <a:endParaRPr lang="en-US"/>
          </a:p>
        </p:txBody>
      </p:sp>
    </p:spTree>
    <p:extLst>
      <p:ext uri="{BB962C8B-B14F-4D97-AF65-F5344CB8AC3E}">
        <p14:creationId xmlns:p14="http://schemas.microsoft.com/office/powerpoint/2010/main" xmlns="" val="1895102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19-Dec-18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19-Dec-18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19-Dec-18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19-Dec-18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19-Dec-18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19-Dec-18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19-Dec-18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19-Dec-18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19-Dec-18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19-Dec-18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19-Dec-18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19-Dec-18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1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1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4.tiff"/><Relationship Id="rId4" Type="http://schemas.openxmlformats.org/officeDocument/2006/relationships/image" Target="../media/image3.tiff"/></Relationships>
</file>

<file path=ppt/slides/_rels/slide1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tiff"/><Relationship Id="rId4" Type="http://schemas.openxmlformats.org/officeDocument/2006/relationships/image" Target="../media/image3.tiff"/></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tiff"/><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4.tiff"/><Relationship Id="rId4" Type="http://schemas.openxmlformats.org/officeDocument/2006/relationships/image" Target="../media/image3.tiff"/></Relationships>
</file>

<file path=ppt/slides/_rels/slide8.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9.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11835" y="82295"/>
            <a:ext cx="8720329" cy="6693409"/>
          </a:xfrm>
          <a:prstGeom prst="rect">
            <a:avLst/>
          </a:prstGeom>
        </p:spPr>
      </p:pic>
      <p:sp>
        <p:nvSpPr>
          <p:cNvPr id="1026" name="Text Box 2"/>
          <p:cNvSpPr txBox="1">
            <a:spLocks noChangeArrowheads="1"/>
          </p:cNvSpPr>
          <p:nvPr/>
        </p:nvSpPr>
        <p:spPr bwMode="auto">
          <a:xfrm>
            <a:off x="1447800" y="4648200"/>
            <a:ext cx="6037729" cy="632478"/>
          </a:xfrm>
          <a:prstGeom prst="rect">
            <a:avLst/>
          </a:prstGeom>
          <a:solidFill>
            <a:srgbClr val="FFFFFF"/>
          </a:solidFill>
          <a:ln w="9525">
            <a:solidFill>
              <a:srgbClr val="2E74B5"/>
            </a:solidFill>
            <a:prstDash val="dash"/>
            <a:miter lim="800000"/>
            <a:headEnd/>
            <a:tailEnd/>
          </a:ln>
        </p:spPr>
        <p:txBody>
          <a:bodyPr vert="horz" wrap="square" lIns="91440" tIns="45720" rIns="91440" bIns="45720" numCol="1" anchor="t" anchorCtr="0" compatLnSpc="1">
            <a:prstTxWarp prst="textNoShape">
              <a:avLst/>
            </a:prstTxWarp>
          </a:bodyPr>
          <a:lstStyle/>
          <a:p>
            <a:pPr lvl="0" algn="ctr" fontAlgn="base">
              <a:spcBef>
                <a:spcPct val="0"/>
              </a:spcBef>
              <a:spcAft>
                <a:spcPts val="1000"/>
              </a:spcAft>
            </a:pPr>
            <a:r>
              <a:rPr lang="bs-Latn-BA" sz="1100" dirty="0" smtClean="0"/>
              <a:t>This project has been funded with support from the European Commission. This publication reflects the views only of the author, and the Commission cannot be held responsible for any use which may be made of the information contained therein</a:t>
            </a:r>
            <a:r>
              <a:rPr lang="en-US" sz="1100" dirty="0"/>
              <a:t>.</a:t>
            </a:r>
            <a:endParaRPr lang="en-US" sz="1100" dirty="0" smtClean="0"/>
          </a:p>
        </p:txBody>
      </p:sp>
      <p:sp>
        <p:nvSpPr>
          <p:cNvPr id="7" name="Subtitle 2"/>
          <p:cNvSpPr>
            <a:spLocks noGrp="1"/>
          </p:cNvSpPr>
          <p:nvPr>
            <p:ph type="subTitle" idx="1"/>
          </p:nvPr>
        </p:nvSpPr>
        <p:spPr>
          <a:xfrm>
            <a:off x="1237129" y="1709738"/>
            <a:ext cx="6400800" cy="1143000"/>
          </a:xfrm>
        </p:spPr>
        <p:txBody>
          <a:bodyPr/>
          <a:lstStyle/>
          <a:p>
            <a:r>
              <a:rPr lang="en-US" b="1" dirty="0" smtClean="0">
                <a:solidFill>
                  <a:schemeClr val="accent1">
                    <a:lumMod val="75000"/>
                  </a:schemeClr>
                </a:solidFill>
                <a:effectLst>
                  <a:outerShdw blurRad="38100" dist="38100" dir="2700000" algn="tl">
                    <a:srgbClr val="000000">
                      <a:alpha val="43137"/>
                    </a:srgbClr>
                  </a:outerShdw>
                </a:effectLst>
                <a:latin typeface="Calibri Light" pitchFamily="34" charset="0"/>
                <a:cs typeface="Calibri Light" pitchFamily="34" charset="0"/>
              </a:rPr>
              <a:t>FP6 DISSAMINATION &amp; EXPLOITATION</a:t>
            </a:r>
            <a:endParaRPr lang="bs-Latn-BA" b="1" dirty="0">
              <a:solidFill>
                <a:schemeClr val="accent1">
                  <a:lumMod val="75000"/>
                </a:schemeClr>
              </a:solidFill>
              <a:effectLst>
                <a:outerShdw blurRad="38100" dist="38100" dir="2700000" algn="tl">
                  <a:srgbClr val="000000">
                    <a:alpha val="43137"/>
                  </a:srgbClr>
                </a:outerShdw>
              </a:effectLst>
              <a:latin typeface="Calibri Light" pitchFamily="34" charset="0"/>
              <a:cs typeface="Calibri Light" pitchFamily="34" charset="0"/>
            </a:endParaRPr>
          </a:p>
        </p:txBody>
      </p:sp>
      <p:sp>
        <p:nvSpPr>
          <p:cNvPr id="8" name="Title 1"/>
          <p:cNvSpPr txBox="1">
            <a:spLocks/>
          </p:cNvSpPr>
          <p:nvPr/>
        </p:nvSpPr>
        <p:spPr>
          <a:xfrm>
            <a:off x="551329" y="2788729"/>
            <a:ext cx="7772400" cy="838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chemeClr val="accent1">
                    <a:lumMod val="75000"/>
                  </a:schemeClr>
                </a:solidFill>
                <a:latin typeface="Calibri Light" pitchFamily="34" charset="0"/>
                <a:cs typeface="Calibri Light" pitchFamily="34" charset="0"/>
              </a:rPr>
              <a:t>Prof. </a:t>
            </a:r>
            <a:r>
              <a:rPr lang="sr-Latn-BA" sz="2800" b="1" dirty="0" smtClean="0">
                <a:solidFill>
                  <a:schemeClr val="accent1">
                    <a:lumMod val="75000"/>
                  </a:schemeClr>
                </a:solidFill>
                <a:latin typeface="Calibri Light" pitchFamily="34" charset="0"/>
                <a:cs typeface="Calibri Light" pitchFamily="34" charset="0"/>
              </a:rPr>
              <a:t>dr Slaviša Trajković</a:t>
            </a:r>
          </a:p>
          <a:p>
            <a:r>
              <a:rPr lang="en-US" sz="2800" b="1" dirty="0" smtClean="0">
                <a:solidFill>
                  <a:schemeClr val="accent1">
                    <a:lumMod val="75000"/>
                  </a:schemeClr>
                </a:solidFill>
                <a:latin typeface="Calibri Light" pitchFamily="34" charset="0"/>
                <a:cs typeface="Calibri Light" pitchFamily="34" charset="0"/>
              </a:rPr>
              <a:t>University of Ni</a:t>
            </a:r>
            <a:r>
              <a:rPr lang="sr-Latn-BA" sz="2800" b="1" dirty="0" smtClean="0">
                <a:solidFill>
                  <a:schemeClr val="accent1">
                    <a:lumMod val="75000"/>
                  </a:schemeClr>
                </a:solidFill>
                <a:latin typeface="Calibri Light" pitchFamily="34" charset="0"/>
                <a:cs typeface="Calibri Light" pitchFamily="34" charset="0"/>
              </a:rPr>
              <a:t>š</a:t>
            </a:r>
            <a:endParaRPr lang="bs-Latn-BA" sz="2800" b="1" dirty="0">
              <a:solidFill>
                <a:schemeClr val="accent1">
                  <a:lumMod val="75000"/>
                </a:schemeClr>
              </a:solidFill>
              <a:latin typeface="Calibri Light" pitchFamily="34" charset="0"/>
              <a:cs typeface="Calibri Light" pitchFamily="34" charset="0"/>
            </a:endParaRPr>
          </a:p>
        </p:txBody>
      </p:sp>
      <p:sp>
        <p:nvSpPr>
          <p:cNvPr id="9" name="Title 1"/>
          <p:cNvSpPr txBox="1">
            <a:spLocks/>
          </p:cNvSpPr>
          <p:nvPr/>
        </p:nvSpPr>
        <p:spPr>
          <a:xfrm>
            <a:off x="551329" y="3700178"/>
            <a:ext cx="77724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dirty="0" smtClean="0">
                <a:solidFill>
                  <a:schemeClr val="accent1">
                    <a:lumMod val="75000"/>
                  </a:schemeClr>
                </a:solidFill>
                <a:latin typeface="Calibri Light" pitchFamily="34" charset="0"/>
                <a:cs typeface="Calibri Light" pitchFamily="34" charset="0"/>
              </a:rPr>
              <a:t>Kick-off </a:t>
            </a:r>
            <a:r>
              <a:rPr lang="en-US" sz="2000" b="1" dirty="0" smtClean="0">
                <a:solidFill>
                  <a:schemeClr val="accent1">
                    <a:lumMod val="75000"/>
                  </a:schemeClr>
                </a:solidFill>
                <a:latin typeface="Calibri Light" pitchFamily="34" charset="0"/>
                <a:cs typeface="Calibri Light" pitchFamily="34" charset="0"/>
              </a:rPr>
              <a:t>meeting/21 </a:t>
            </a:r>
            <a:r>
              <a:rPr lang="en-US" sz="2000" b="1" dirty="0" smtClean="0">
                <a:solidFill>
                  <a:schemeClr val="accent1">
                    <a:lumMod val="75000"/>
                  </a:schemeClr>
                </a:solidFill>
                <a:latin typeface="Calibri Light" pitchFamily="34" charset="0"/>
                <a:cs typeface="Calibri Light" pitchFamily="34" charset="0"/>
              </a:rPr>
              <a:t>December 2018</a:t>
            </a:r>
            <a:endParaRPr lang="bs-Latn-BA" sz="2000" b="1" dirty="0">
              <a:solidFill>
                <a:schemeClr val="accent1">
                  <a:lumMod val="75000"/>
                </a:schemeClr>
              </a:solidFill>
              <a:latin typeface="Calibri Light" pitchFamily="34" charset="0"/>
              <a:cs typeface="Calibri Light"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1066800"/>
            <a:ext cx="9144000" cy="609600"/>
          </a:xfrm>
        </p:spPr>
        <p:txBody>
          <a:bodyPr>
            <a:normAutofit/>
          </a:bodyPr>
          <a:lstStyle/>
          <a:p>
            <a:r>
              <a:rPr lang="en-GB" sz="3200" b="1" dirty="0" smtClean="0"/>
              <a:t>A6.5 Winter/summer schools </a:t>
            </a:r>
            <a:endParaRPr lang="en-US" sz="3600" b="1"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0" y="160668"/>
            <a:ext cx="2438405" cy="59297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162800" y="228601"/>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22190" y="363909"/>
            <a:ext cx="4973392" cy="687015"/>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12" name="TextBox 11"/>
          <p:cNvSpPr txBox="1"/>
          <p:nvPr/>
        </p:nvSpPr>
        <p:spPr>
          <a:xfrm>
            <a:off x="304800" y="1828800"/>
            <a:ext cx="8382000" cy="3570208"/>
          </a:xfrm>
          <a:prstGeom prst="rect">
            <a:avLst/>
          </a:prstGeom>
          <a:noFill/>
        </p:spPr>
        <p:txBody>
          <a:bodyPr wrap="square" rtlCol="0">
            <a:spAutoFit/>
          </a:bodyPr>
          <a:lstStyle/>
          <a:p>
            <a:pPr algn="just"/>
            <a:r>
              <a:rPr lang="en-GB" sz="2400" dirty="0" smtClean="0"/>
              <a:t>The students’ short-time mobility from WB to EU partner HEIs is planned. Three winter (January 2021 – UL and AUTH, February 2021 – UNIRIFCE) and three summer schools (June 2021 – NMBU and BOKU, July 2021 – UACEG) in duration of 5 days will be organized with a participation of 13 WB students per school. </a:t>
            </a:r>
            <a:endParaRPr lang="en-GB" sz="2400" i="1" dirty="0" smtClean="0"/>
          </a:p>
          <a:p>
            <a:endParaRPr lang="en-GB" sz="2400" i="1" dirty="0" smtClean="0"/>
          </a:p>
          <a:p>
            <a:r>
              <a:rPr lang="en-GB" sz="2400" i="1" dirty="0" smtClean="0"/>
              <a:t>The activity will be organized during the third project year.</a:t>
            </a:r>
            <a:r>
              <a:rPr lang="en-GB" sz="2400" dirty="0" smtClean="0"/>
              <a:t> </a:t>
            </a:r>
            <a:endParaRPr lang="en-US" sz="2400" dirty="0" smtClean="0"/>
          </a:p>
          <a:p>
            <a:pPr>
              <a:spcBef>
                <a:spcPts val="600"/>
              </a:spcBef>
              <a:spcAft>
                <a:spcPts val="600"/>
              </a:spcAft>
            </a:pPr>
            <a:r>
              <a:rPr lang="en-GB" sz="2400" i="1" dirty="0" smtClean="0"/>
              <a:t>Outcome: Winter/summer schools organized</a:t>
            </a:r>
          </a:p>
          <a:p>
            <a:r>
              <a:rPr lang="en-GB" sz="2400" u="sng" dirty="0" smtClean="0"/>
              <a:t>Due date: 14-09-2021</a:t>
            </a:r>
            <a:endParaRPr lang="en-US" sz="2400" u="sng" dirty="0"/>
          </a:p>
        </p:txBody>
      </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1066800"/>
            <a:ext cx="9144000" cy="609600"/>
          </a:xfrm>
        </p:spPr>
        <p:txBody>
          <a:bodyPr>
            <a:normAutofit/>
          </a:bodyPr>
          <a:lstStyle/>
          <a:p>
            <a:r>
              <a:rPr lang="en-GB" sz="3200" b="1" dirty="0" smtClean="0"/>
              <a:t>A6.6 Symposium for promoting WRM in WB</a:t>
            </a:r>
            <a:endParaRPr lang="en-US" sz="3200"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0" y="160668"/>
            <a:ext cx="2438405" cy="59297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162800" y="228601"/>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22190" y="363909"/>
            <a:ext cx="4973392" cy="687015"/>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12" name="TextBox 11"/>
          <p:cNvSpPr txBox="1"/>
          <p:nvPr/>
        </p:nvSpPr>
        <p:spPr>
          <a:xfrm>
            <a:off x="304800" y="1828800"/>
            <a:ext cx="8382000" cy="3200876"/>
          </a:xfrm>
          <a:prstGeom prst="rect">
            <a:avLst/>
          </a:prstGeom>
          <a:noFill/>
        </p:spPr>
        <p:txBody>
          <a:bodyPr wrap="square" rtlCol="0">
            <a:spAutoFit/>
          </a:bodyPr>
          <a:lstStyle/>
          <a:p>
            <a:pPr algn="just"/>
            <a:r>
              <a:rPr lang="en-GB" sz="2400" dirty="0" smtClean="0"/>
              <a:t>Symposium for promoting water resources management in </a:t>
            </a:r>
            <a:r>
              <a:rPr lang="en-GB" sz="2400" dirty="0" smtClean="0"/>
              <a:t>WBs will </a:t>
            </a:r>
            <a:r>
              <a:rPr lang="en-GB" sz="2400" dirty="0" smtClean="0"/>
              <a:t>be organized in the third project year by UNS in July 2021. </a:t>
            </a:r>
            <a:r>
              <a:rPr lang="en-GB" sz="2400" dirty="0" smtClean="0"/>
              <a:t>Participants from the partner institutions (24 teaching staff) will prepare and present  </a:t>
            </a:r>
            <a:r>
              <a:rPr lang="en-GB" sz="2400" dirty="0" smtClean="0"/>
              <a:t>their research.</a:t>
            </a:r>
            <a:endParaRPr lang="en-GB" sz="2400" dirty="0" smtClean="0"/>
          </a:p>
          <a:p>
            <a:endParaRPr lang="en-GB" sz="2400" i="1" dirty="0" smtClean="0"/>
          </a:p>
          <a:p>
            <a:r>
              <a:rPr lang="en-GB" sz="2400" i="1" dirty="0" smtClean="0"/>
              <a:t>Activity from third project year</a:t>
            </a:r>
          </a:p>
          <a:p>
            <a:pPr>
              <a:spcBef>
                <a:spcPts val="600"/>
              </a:spcBef>
              <a:spcAft>
                <a:spcPts val="600"/>
              </a:spcAft>
            </a:pPr>
            <a:r>
              <a:rPr lang="en-GB" sz="2400" i="1" dirty="0" smtClean="0"/>
              <a:t>Outcome: Report on organized Symposium</a:t>
            </a:r>
          </a:p>
          <a:p>
            <a:r>
              <a:rPr lang="en-GB" sz="2400" u="sng" dirty="0" smtClean="0"/>
              <a:t>Due date: 14-08-2021</a:t>
            </a:r>
            <a:endParaRPr lang="en-US" sz="2400" u="sng" dirty="0"/>
          </a:p>
        </p:txBody>
      </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838200"/>
            <a:ext cx="9144000" cy="457200"/>
          </a:xfrm>
        </p:spPr>
        <p:txBody>
          <a:bodyPr>
            <a:noAutofit/>
          </a:bodyPr>
          <a:lstStyle/>
          <a:p>
            <a:r>
              <a:rPr lang="en-GB" sz="3600" b="1" dirty="0" smtClean="0"/>
              <a:t>WP 6 - Workplan</a:t>
            </a:r>
            <a:endParaRPr lang="en-US" sz="3600"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0" y="160668"/>
            <a:ext cx="2438405" cy="59297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162800" y="228601"/>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22190" y="363909"/>
            <a:ext cx="4973392" cy="687015"/>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pic>
        <p:nvPicPr>
          <p:cNvPr id="23555" name="Picture 3"/>
          <p:cNvPicPr>
            <a:picLocks noChangeAspect="1" noChangeArrowheads="1"/>
          </p:cNvPicPr>
          <p:nvPr/>
        </p:nvPicPr>
        <p:blipFill>
          <a:blip r:embed="rId6" cstate="print"/>
          <a:srcRect l="13690" t="21875" r="14861" b="10417"/>
          <a:stretch>
            <a:fillRect/>
          </a:stretch>
        </p:blipFill>
        <p:spPr bwMode="auto">
          <a:xfrm>
            <a:off x="33590" y="1394484"/>
            <a:ext cx="9110410" cy="4853916"/>
          </a:xfrm>
          <a:prstGeom prst="rect">
            <a:avLst/>
          </a:prstGeom>
          <a:noFill/>
          <a:ln w="9525">
            <a:noFill/>
            <a:miter lim="800000"/>
            <a:headEnd/>
            <a:tailEnd/>
          </a:ln>
        </p:spPr>
      </p:pic>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2209800"/>
            <a:ext cx="9144000" cy="457200"/>
          </a:xfrm>
        </p:spPr>
        <p:txBody>
          <a:bodyPr>
            <a:noAutofit/>
          </a:bodyPr>
          <a:lstStyle/>
          <a:p>
            <a:r>
              <a:rPr lang="en-GB" sz="3600" b="1" dirty="0" smtClean="0"/>
              <a:t>Thank you.</a:t>
            </a:r>
            <a:endParaRPr lang="en-US" sz="3600"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0" y="160668"/>
            <a:ext cx="2438405" cy="59297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162800" y="228601"/>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22190" y="363909"/>
            <a:ext cx="4973392" cy="687015"/>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600" y="1066800"/>
            <a:ext cx="8229600" cy="762000"/>
          </a:xfrm>
        </p:spPr>
        <p:txBody>
          <a:bodyPr>
            <a:normAutofit/>
          </a:bodyPr>
          <a:lstStyle/>
          <a:p>
            <a:r>
              <a:rPr lang="en-US" sz="3600" b="1" dirty="0" smtClean="0"/>
              <a:t>Dissemination and Exploitation Issues</a:t>
            </a:r>
            <a:endParaRPr lang="en-US" sz="3600" b="1"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0" y="160668"/>
            <a:ext cx="2438405" cy="59297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162800" y="228601"/>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22190" y="363909"/>
            <a:ext cx="4973392" cy="687015"/>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TextBox 8"/>
          <p:cNvSpPr txBox="1"/>
          <p:nvPr/>
        </p:nvSpPr>
        <p:spPr>
          <a:xfrm>
            <a:off x="304800" y="1752600"/>
            <a:ext cx="8686800" cy="5447645"/>
          </a:xfrm>
          <a:prstGeom prst="rect">
            <a:avLst/>
          </a:prstGeom>
          <a:noFill/>
        </p:spPr>
        <p:txBody>
          <a:bodyPr wrap="square" rtlCol="0">
            <a:spAutoFit/>
          </a:bodyPr>
          <a:lstStyle/>
          <a:p>
            <a:pPr algn="just"/>
            <a:r>
              <a:rPr lang="en-GB" sz="2400" dirty="0" smtClean="0"/>
              <a:t>Project dissemination will involve institutional, national and international level of activities. It will be focused on promotion the project itself, its objectives and achieved results and participants and to raise awareness of the general public about the potential benefits of the project results. </a:t>
            </a:r>
          </a:p>
          <a:p>
            <a:endParaRPr lang="en-GB" sz="2400" dirty="0" smtClean="0"/>
          </a:p>
          <a:p>
            <a:pPr algn="just"/>
            <a:r>
              <a:rPr lang="en-GB" sz="2400" dirty="0" smtClean="0"/>
              <a:t>Exploitation will be achieved through the accreditation of new developed master curricula and organisation of next activities:</a:t>
            </a:r>
          </a:p>
          <a:p>
            <a:pPr marL="457200" indent="-457200">
              <a:buAutoNum type="alphaLcParenR"/>
            </a:pPr>
            <a:r>
              <a:rPr lang="en-GB" sz="2400" dirty="0" smtClean="0"/>
              <a:t>Info days for student enrolment</a:t>
            </a:r>
          </a:p>
          <a:p>
            <a:pPr marL="457200" indent="-457200">
              <a:buAutoNum type="alphaLcParenR"/>
            </a:pPr>
            <a:r>
              <a:rPr lang="en-GB" sz="2400" dirty="0" smtClean="0"/>
              <a:t>Trainings for professionals in water sector</a:t>
            </a:r>
          </a:p>
          <a:p>
            <a:pPr marL="457200" indent="-457200">
              <a:buAutoNum type="alphaLcParenR"/>
            </a:pPr>
            <a:r>
              <a:rPr lang="en-GB" sz="2400" dirty="0" smtClean="0"/>
              <a:t>Winter/summer schools</a:t>
            </a:r>
          </a:p>
          <a:p>
            <a:pPr marL="457200" indent="-457200">
              <a:buAutoNum type="alphaLcParenR"/>
            </a:pPr>
            <a:r>
              <a:rPr lang="en-GB" sz="2400" dirty="0" smtClean="0"/>
              <a:t>Symposium for promoting WRM in WBs</a:t>
            </a:r>
          </a:p>
          <a:p>
            <a:pPr marL="457200" indent="-457200">
              <a:buAutoNum type="alphaLcParenR"/>
            </a:pPr>
            <a:endParaRPr lang="en-US" sz="2400" dirty="0" smtClean="0"/>
          </a:p>
          <a:p>
            <a:endParaRPr lang="en-US" dirty="0" smtClean="0"/>
          </a:p>
          <a:p>
            <a:endParaRPr lang="en-US" dirty="0"/>
          </a:p>
        </p:txBody>
      </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600" y="838200"/>
            <a:ext cx="8229600" cy="762000"/>
          </a:xfrm>
        </p:spPr>
        <p:txBody>
          <a:bodyPr>
            <a:normAutofit/>
          </a:bodyPr>
          <a:lstStyle/>
          <a:p>
            <a:r>
              <a:rPr lang="en-US" sz="3600" b="1" dirty="0" smtClean="0"/>
              <a:t>WP6 Activities</a:t>
            </a:r>
            <a:endParaRPr lang="en-US" sz="3600" b="1"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0" y="160668"/>
            <a:ext cx="2438405" cy="59297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162800" y="228601"/>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22190" y="363909"/>
            <a:ext cx="4973392" cy="687015"/>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TextBox 8"/>
          <p:cNvSpPr txBox="1"/>
          <p:nvPr/>
        </p:nvSpPr>
        <p:spPr>
          <a:xfrm>
            <a:off x="533400" y="1676400"/>
            <a:ext cx="8439618" cy="4247317"/>
          </a:xfrm>
          <a:prstGeom prst="rect">
            <a:avLst/>
          </a:prstGeom>
          <a:noFill/>
        </p:spPr>
        <p:txBody>
          <a:bodyPr wrap="none" rtlCol="0">
            <a:spAutoFit/>
          </a:bodyPr>
          <a:lstStyle/>
          <a:p>
            <a:pPr>
              <a:lnSpc>
                <a:spcPct val="150000"/>
              </a:lnSpc>
            </a:pPr>
            <a:r>
              <a:rPr lang="en-GB" sz="2400" dirty="0" smtClean="0"/>
              <a:t>The WP6 is subdivided into </a:t>
            </a:r>
            <a:r>
              <a:rPr lang="en-GB" sz="2400" dirty="0" smtClean="0"/>
              <a:t>six </a:t>
            </a:r>
            <a:r>
              <a:rPr lang="en-GB" sz="2400" dirty="0" smtClean="0"/>
              <a:t>activities:</a:t>
            </a:r>
            <a:endParaRPr lang="en-US" sz="2400" dirty="0" smtClean="0"/>
          </a:p>
          <a:p>
            <a:pPr>
              <a:lnSpc>
                <a:spcPct val="150000"/>
              </a:lnSpc>
            </a:pPr>
            <a:r>
              <a:rPr lang="en-GB" sz="2400" dirty="0" smtClean="0"/>
              <a:t>* A6.1 Creation of the Dissemination &amp; Exploitation Plan </a:t>
            </a:r>
            <a:endParaRPr lang="en-US" sz="2400" dirty="0" smtClean="0"/>
          </a:p>
          <a:p>
            <a:pPr>
              <a:lnSpc>
                <a:spcPct val="150000"/>
              </a:lnSpc>
            </a:pPr>
            <a:r>
              <a:rPr lang="en-GB" sz="2400" dirty="0" smtClean="0"/>
              <a:t>* A6.2 Development of project website and promotional materials</a:t>
            </a:r>
            <a:endParaRPr lang="en-US" sz="2400" dirty="0" smtClean="0"/>
          </a:p>
          <a:p>
            <a:pPr>
              <a:lnSpc>
                <a:spcPct val="150000"/>
              </a:lnSpc>
            </a:pPr>
            <a:r>
              <a:rPr lang="en-GB" sz="2400" dirty="0" smtClean="0"/>
              <a:t>* A6.3 Info days for student enrolment</a:t>
            </a:r>
            <a:endParaRPr lang="en-US" sz="2400" dirty="0" smtClean="0"/>
          </a:p>
          <a:p>
            <a:pPr>
              <a:lnSpc>
                <a:spcPct val="150000"/>
              </a:lnSpc>
            </a:pPr>
            <a:r>
              <a:rPr lang="en-GB" sz="2400" dirty="0" smtClean="0"/>
              <a:t>* A6.4 Roundtables with non-academic sector</a:t>
            </a:r>
            <a:endParaRPr lang="en-US" sz="2400" dirty="0" smtClean="0"/>
          </a:p>
          <a:p>
            <a:pPr>
              <a:lnSpc>
                <a:spcPct val="150000"/>
              </a:lnSpc>
            </a:pPr>
            <a:r>
              <a:rPr lang="en-GB" sz="2400" dirty="0" smtClean="0"/>
              <a:t>* A6.5 Winter/summer schools </a:t>
            </a:r>
            <a:endParaRPr lang="en-US" sz="2400" dirty="0" smtClean="0"/>
          </a:p>
          <a:p>
            <a:pPr>
              <a:lnSpc>
                <a:spcPct val="150000"/>
              </a:lnSpc>
            </a:pPr>
            <a:r>
              <a:rPr lang="en-GB" sz="2400" dirty="0" smtClean="0"/>
              <a:t>* A6.6 Symposium for promoting WRM in </a:t>
            </a:r>
            <a:r>
              <a:rPr lang="en-GB" sz="2400" dirty="0" smtClean="0"/>
              <a:t>WBs</a:t>
            </a:r>
            <a:endParaRPr lang="en-US" sz="2400" dirty="0" smtClean="0"/>
          </a:p>
          <a:p>
            <a:endParaRPr lang="en-US" dirty="0"/>
          </a:p>
        </p:txBody>
      </p:sp>
    </p:spTree>
    <p:extLst>
      <p:ext uri="{BB962C8B-B14F-4D97-AF65-F5344CB8AC3E}">
        <p14:creationId xmlns:p14="http://schemas.microsoft.com/office/powerpoint/2010/main" xmlns="" val="21304665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1143000"/>
            <a:ext cx="9144000" cy="762000"/>
          </a:xfrm>
        </p:spPr>
        <p:txBody>
          <a:bodyPr>
            <a:normAutofit fontScale="90000"/>
          </a:bodyPr>
          <a:lstStyle/>
          <a:p>
            <a:r>
              <a:rPr lang="en-GB" sz="3600" b="1" dirty="0" smtClean="0"/>
              <a:t>A6.1 Creation of the Dissemination </a:t>
            </a:r>
            <a:br>
              <a:rPr lang="en-GB" sz="3600" b="1" dirty="0" smtClean="0"/>
            </a:br>
            <a:r>
              <a:rPr lang="en-GB" sz="3600" b="1" dirty="0" smtClean="0"/>
              <a:t>&amp; Exploitation Plan</a:t>
            </a:r>
            <a:endParaRPr lang="en-US" sz="3600"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0" y="160668"/>
            <a:ext cx="2438405" cy="59297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162800" y="228601"/>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22190" y="363909"/>
            <a:ext cx="4973392" cy="687015"/>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12" name="TextBox 11"/>
          <p:cNvSpPr txBox="1"/>
          <p:nvPr/>
        </p:nvSpPr>
        <p:spPr>
          <a:xfrm>
            <a:off x="304800" y="2286000"/>
            <a:ext cx="8382000" cy="3200876"/>
          </a:xfrm>
          <a:prstGeom prst="rect">
            <a:avLst/>
          </a:prstGeom>
          <a:noFill/>
        </p:spPr>
        <p:txBody>
          <a:bodyPr wrap="square" rtlCol="0">
            <a:spAutoFit/>
          </a:bodyPr>
          <a:lstStyle/>
          <a:p>
            <a:pPr algn="just"/>
            <a:r>
              <a:rPr lang="en-GB" sz="2400" dirty="0" smtClean="0"/>
              <a:t>Dissemination and Exploitation plan will be created at the beginning of the project, adopted at the first Steering Committee meeting and will include the following key elements: purpose, target groups, messages, methods and timing.</a:t>
            </a:r>
          </a:p>
          <a:p>
            <a:endParaRPr lang="en-GB" sz="2400" i="1" dirty="0" smtClean="0"/>
          </a:p>
          <a:p>
            <a:r>
              <a:rPr lang="en-GB" sz="2400" i="1" dirty="0" smtClean="0"/>
              <a:t>The activity will be organized during the first </a:t>
            </a:r>
            <a:r>
              <a:rPr lang="en-GB" sz="2400" i="1" dirty="0" smtClean="0"/>
              <a:t>project year</a:t>
            </a:r>
            <a:endParaRPr lang="en-GB" sz="2400" i="1" dirty="0" smtClean="0"/>
          </a:p>
          <a:p>
            <a:pPr>
              <a:spcBef>
                <a:spcPts val="600"/>
              </a:spcBef>
              <a:spcAft>
                <a:spcPts val="600"/>
              </a:spcAft>
            </a:pPr>
            <a:r>
              <a:rPr lang="en-GB" sz="2400" i="1" dirty="0" smtClean="0"/>
              <a:t>Outcome: D&amp;E Plan created</a:t>
            </a:r>
          </a:p>
          <a:p>
            <a:r>
              <a:rPr lang="en-GB" sz="2400" u="sng" dirty="0" smtClean="0"/>
              <a:t>Due date: 14-04-2019</a:t>
            </a:r>
            <a:endParaRPr lang="en-US" u="sng" dirty="0"/>
          </a:p>
        </p:txBody>
      </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1143000"/>
            <a:ext cx="9144000" cy="762000"/>
          </a:xfrm>
        </p:spPr>
        <p:txBody>
          <a:bodyPr>
            <a:normAutofit fontScale="90000"/>
          </a:bodyPr>
          <a:lstStyle/>
          <a:p>
            <a:r>
              <a:rPr lang="en-GB" sz="3600" b="1" dirty="0" smtClean="0"/>
              <a:t>A6.2 Development of project website </a:t>
            </a:r>
            <a:br>
              <a:rPr lang="en-GB" sz="3600" b="1" dirty="0" smtClean="0"/>
            </a:br>
            <a:r>
              <a:rPr lang="en-GB" sz="3600" b="1" dirty="0" smtClean="0"/>
              <a:t>and promotional materials</a:t>
            </a:r>
            <a:endParaRPr lang="en-US" sz="3600" b="1"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0" y="160668"/>
            <a:ext cx="2438405" cy="59297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162800" y="228601"/>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22190" y="363909"/>
            <a:ext cx="4973392" cy="687015"/>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12" name="TextBox 11"/>
          <p:cNvSpPr txBox="1"/>
          <p:nvPr/>
        </p:nvSpPr>
        <p:spPr>
          <a:xfrm>
            <a:off x="304800" y="2133600"/>
            <a:ext cx="8382000" cy="4662815"/>
          </a:xfrm>
          <a:prstGeom prst="rect">
            <a:avLst/>
          </a:prstGeom>
          <a:noFill/>
        </p:spPr>
        <p:txBody>
          <a:bodyPr wrap="square" rtlCol="0">
            <a:spAutoFit/>
          </a:bodyPr>
          <a:lstStyle/>
          <a:p>
            <a:pPr algn="just"/>
            <a:r>
              <a:rPr lang="en-GB" sz="2400" dirty="0" smtClean="0"/>
              <a:t>The project website was created and will be regularly maintained </a:t>
            </a:r>
            <a:r>
              <a:rPr lang="en-GB" sz="2400" dirty="0" smtClean="0"/>
              <a:t>and updated</a:t>
            </a:r>
            <a:r>
              <a:rPr lang="en-GB" sz="2400" dirty="0" smtClean="0"/>
              <a:t>. Information will be presented in all partners’ languages. </a:t>
            </a:r>
            <a:endParaRPr lang="en-GB" sz="2400" dirty="0" smtClean="0"/>
          </a:p>
          <a:p>
            <a:pPr algn="just"/>
            <a:r>
              <a:rPr lang="en-GB" sz="2400" dirty="0" smtClean="0"/>
              <a:t>Promotional </a:t>
            </a:r>
            <a:r>
              <a:rPr lang="en-GB" sz="2400" dirty="0" smtClean="0"/>
              <a:t>material (bag, leaflet, project brochure, pencil, folder, poster, roll-up) including visual identity was designed and printed. Dissemination strategy will be </a:t>
            </a:r>
            <a:r>
              <a:rPr lang="en-GB" sz="2400" dirty="0" smtClean="0"/>
              <a:t>developed and </a:t>
            </a:r>
            <a:r>
              <a:rPr lang="en-GB" sz="2400" dirty="0" smtClean="0"/>
              <a:t>dissemination activities and tools planned.</a:t>
            </a:r>
          </a:p>
          <a:p>
            <a:endParaRPr lang="en-US" sz="800" dirty="0" smtClean="0"/>
          </a:p>
          <a:p>
            <a:r>
              <a:rPr lang="en-GB" sz="2400" i="1" dirty="0" smtClean="0"/>
              <a:t>The activity will be organized </a:t>
            </a:r>
            <a:r>
              <a:rPr lang="en-US" sz="2400" i="1" dirty="0" smtClean="0"/>
              <a:t>through </a:t>
            </a:r>
            <a:r>
              <a:rPr lang="en-US" sz="2400" i="1" dirty="0" smtClean="0"/>
              <a:t>entire project</a:t>
            </a:r>
          </a:p>
          <a:p>
            <a:pPr>
              <a:spcBef>
                <a:spcPts val="600"/>
              </a:spcBef>
              <a:spcAft>
                <a:spcPts val="600"/>
              </a:spcAft>
            </a:pPr>
            <a:r>
              <a:rPr lang="en-US" sz="2400" i="1" dirty="0" smtClean="0"/>
              <a:t>Outcome: Promotion material </a:t>
            </a:r>
            <a:r>
              <a:rPr lang="en-US" sz="2400" i="1" dirty="0" smtClean="0"/>
              <a:t>created</a:t>
            </a:r>
          </a:p>
          <a:p>
            <a:pPr>
              <a:spcBef>
                <a:spcPts val="600"/>
              </a:spcBef>
              <a:spcAft>
                <a:spcPts val="600"/>
              </a:spcAft>
            </a:pPr>
            <a:r>
              <a:rPr lang="en-GB" sz="2400" u="sng" dirty="0" smtClean="0"/>
              <a:t>Due date: </a:t>
            </a:r>
            <a:r>
              <a:rPr lang="en-GB" sz="2400" u="sng" dirty="0" smtClean="0"/>
              <a:t>14-11-2021</a:t>
            </a:r>
            <a:endParaRPr lang="en-US" sz="2400" u="sng" dirty="0" smtClean="0"/>
          </a:p>
          <a:p>
            <a:pPr>
              <a:spcBef>
                <a:spcPts val="600"/>
              </a:spcBef>
              <a:spcAft>
                <a:spcPts val="600"/>
              </a:spcAft>
            </a:pPr>
            <a:endParaRPr lang="en-US" sz="2400" i="1" dirty="0" smtClean="0"/>
          </a:p>
        </p:txBody>
      </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990600"/>
            <a:ext cx="9144000" cy="762000"/>
          </a:xfrm>
        </p:spPr>
        <p:txBody>
          <a:bodyPr>
            <a:normAutofit/>
          </a:bodyPr>
          <a:lstStyle/>
          <a:p>
            <a:r>
              <a:rPr lang="en-GB" sz="3600" b="1" dirty="0" smtClean="0"/>
              <a:t>A6.2 Project website </a:t>
            </a:r>
            <a:endParaRPr lang="en-US" sz="3600" b="1"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0" y="160668"/>
            <a:ext cx="2438405" cy="59297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162800" y="228601"/>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22190" y="363909"/>
            <a:ext cx="4973392" cy="687015"/>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pic>
        <p:nvPicPr>
          <p:cNvPr id="1026" name="Picture 2"/>
          <p:cNvPicPr>
            <a:picLocks noChangeAspect="1" noChangeArrowheads="1"/>
          </p:cNvPicPr>
          <p:nvPr/>
        </p:nvPicPr>
        <p:blipFill>
          <a:blip r:embed="rId6" cstate="print"/>
          <a:srcRect l="5271" t="5208" r="6881" b="23931"/>
          <a:stretch>
            <a:fillRect/>
          </a:stretch>
        </p:blipFill>
        <p:spPr bwMode="auto">
          <a:xfrm>
            <a:off x="0" y="1905000"/>
            <a:ext cx="9083451" cy="4119410"/>
          </a:xfrm>
          <a:prstGeom prst="rect">
            <a:avLst/>
          </a:prstGeom>
          <a:noFill/>
          <a:ln w="9525">
            <a:noFill/>
            <a:miter lim="800000"/>
            <a:headEnd/>
            <a:tailEnd/>
          </a:ln>
        </p:spPr>
      </p:pic>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429000" y="533400"/>
            <a:ext cx="5562600" cy="762000"/>
          </a:xfrm>
        </p:spPr>
        <p:txBody>
          <a:bodyPr>
            <a:normAutofit/>
          </a:bodyPr>
          <a:lstStyle/>
          <a:p>
            <a:r>
              <a:rPr lang="en-GB" sz="3600" b="1" dirty="0" smtClean="0"/>
              <a:t>A6.2 Promotional materials</a:t>
            </a:r>
            <a:endParaRPr lang="en-US" sz="3600" b="1"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0" y="160668"/>
            <a:ext cx="2438405" cy="59297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162800" y="228601"/>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22190" y="363909"/>
            <a:ext cx="4973392" cy="687015"/>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pic>
        <p:nvPicPr>
          <p:cNvPr id="1026" name="Picture 2"/>
          <p:cNvPicPr>
            <a:picLocks noChangeAspect="1" noChangeArrowheads="1"/>
          </p:cNvPicPr>
          <p:nvPr/>
        </p:nvPicPr>
        <p:blipFill>
          <a:blip r:embed="rId6" cstate="print"/>
          <a:srcRect l="36310" t="10417" r="36164" b="6250"/>
          <a:stretch>
            <a:fillRect/>
          </a:stretch>
        </p:blipFill>
        <p:spPr bwMode="auto">
          <a:xfrm>
            <a:off x="0" y="1371600"/>
            <a:ext cx="2865159" cy="4876781"/>
          </a:xfrm>
          <a:prstGeom prst="rect">
            <a:avLst/>
          </a:prstGeom>
          <a:noFill/>
          <a:ln w="9525">
            <a:noFill/>
            <a:miter lim="800000"/>
            <a:headEnd/>
            <a:tailEnd/>
          </a:ln>
        </p:spPr>
      </p:pic>
      <p:sp>
        <p:nvSpPr>
          <p:cNvPr id="12" name="TextBox 11"/>
          <p:cNvSpPr txBox="1"/>
          <p:nvPr/>
        </p:nvSpPr>
        <p:spPr>
          <a:xfrm>
            <a:off x="0" y="990600"/>
            <a:ext cx="872418" cy="369332"/>
          </a:xfrm>
          <a:prstGeom prst="rect">
            <a:avLst/>
          </a:prstGeom>
          <a:noFill/>
        </p:spPr>
        <p:txBody>
          <a:bodyPr wrap="none" rtlCol="0">
            <a:spAutoFit/>
          </a:bodyPr>
          <a:lstStyle/>
          <a:p>
            <a:r>
              <a:rPr lang="en-US" dirty="0" smtClean="0"/>
              <a:t>Roll-Up</a:t>
            </a:r>
            <a:endParaRPr lang="en-US" dirty="0"/>
          </a:p>
        </p:txBody>
      </p:sp>
      <p:pic>
        <p:nvPicPr>
          <p:cNvPr id="1027" name="Picture 3"/>
          <p:cNvPicPr>
            <a:picLocks noChangeAspect="1" noChangeArrowheads="1"/>
          </p:cNvPicPr>
          <p:nvPr/>
        </p:nvPicPr>
        <p:blipFill>
          <a:blip r:embed="rId7" cstate="print"/>
          <a:srcRect l="22255" t="20833" r="23280" b="9375"/>
          <a:stretch>
            <a:fillRect/>
          </a:stretch>
        </p:blipFill>
        <p:spPr bwMode="auto">
          <a:xfrm>
            <a:off x="2895600" y="1981200"/>
            <a:ext cx="6023545" cy="4339610"/>
          </a:xfrm>
          <a:prstGeom prst="rect">
            <a:avLst/>
          </a:prstGeom>
          <a:noFill/>
          <a:ln w="9525">
            <a:noFill/>
            <a:miter lim="800000"/>
            <a:headEnd/>
            <a:tailEnd/>
          </a:ln>
        </p:spPr>
      </p:pic>
      <p:sp>
        <p:nvSpPr>
          <p:cNvPr id="13" name="TextBox 12"/>
          <p:cNvSpPr txBox="1"/>
          <p:nvPr/>
        </p:nvSpPr>
        <p:spPr>
          <a:xfrm>
            <a:off x="3200400" y="1752600"/>
            <a:ext cx="1041952" cy="369332"/>
          </a:xfrm>
          <a:prstGeom prst="rect">
            <a:avLst/>
          </a:prstGeom>
          <a:noFill/>
        </p:spPr>
        <p:txBody>
          <a:bodyPr wrap="none" rtlCol="0">
            <a:spAutoFit/>
          </a:bodyPr>
          <a:lstStyle/>
          <a:p>
            <a:r>
              <a:rPr lang="en-US" dirty="0" smtClean="0"/>
              <a:t>Brochure</a:t>
            </a:r>
            <a:endParaRPr lang="en-US" dirty="0"/>
          </a:p>
        </p:txBody>
      </p:sp>
      <p:pic>
        <p:nvPicPr>
          <p:cNvPr id="1028" name="Picture 4"/>
          <p:cNvPicPr>
            <a:picLocks noChangeAspect="1" noChangeArrowheads="1"/>
          </p:cNvPicPr>
          <p:nvPr/>
        </p:nvPicPr>
        <p:blipFill>
          <a:blip r:embed="rId8" cstate="print"/>
          <a:srcRect l="18741" t="21875" r="19766" b="11458"/>
          <a:stretch>
            <a:fillRect/>
          </a:stretch>
        </p:blipFill>
        <p:spPr bwMode="auto">
          <a:xfrm>
            <a:off x="4648200" y="1371600"/>
            <a:ext cx="4000473" cy="2438412"/>
          </a:xfrm>
          <a:prstGeom prst="rect">
            <a:avLst/>
          </a:prstGeom>
          <a:noFill/>
          <a:ln w="9525">
            <a:noFill/>
            <a:miter lim="800000"/>
            <a:headEnd/>
            <a:tailEnd/>
          </a:ln>
        </p:spPr>
      </p:pic>
      <p:sp>
        <p:nvSpPr>
          <p:cNvPr id="15" name="TextBox 14"/>
          <p:cNvSpPr txBox="1"/>
          <p:nvPr/>
        </p:nvSpPr>
        <p:spPr>
          <a:xfrm>
            <a:off x="7239000" y="2133600"/>
            <a:ext cx="843244" cy="369332"/>
          </a:xfrm>
          <a:prstGeom prst="rect">
            <a:avLst/>
          </a:prstGeom>
          <a:noFill/>
        </p:spPr>
        <p:txBody>
          <a:bodyPr wrap="none" rtlCol="0">
            <a:spAutoFit/>
          </a:bodyPr>
          <a:lstStyle/>
          <a:p>
            <a:r>
              <a:rPr lang="en-US" dirty="0" smtClean="0"/>
              <a:t>ID card</a:t>
            </a:r>
            <a:endParaRPr lang="en-US" dirty="0"/>
          </a:p>
        </p:txBody>
      </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7"/>
                                        </p:tgtEl>
                                        <p:attrNameLst>
                                          <p:attrName>style.visibility</p:attrName>
                                        </p:attrNameLst>
                                      </p:cBhvr>
                                      <p:to>
                                        <p:strVal val="visible"/>
                                      </p:to>
                                    </p:set>
                                    <p:anim calcmode="lin" valueType="num">
                                      <p:cBhvr additive="base">
                                        <p:cTn id="13" dur="500" fill="hold"/>
                                        <p:tgtEl>
                                          <p:spTgt spid="1027"/>
                                        </p:tgtEl>
                                        <p:attrNameLst>
                                          <p:attrName>ppt_x</p:attrName>
                                        </p:attrNameLst>
                                      </p:cBhvr>
                                      <p:tavLst>
                                        <p:tav tm="0">
                                          <p:val>
                                            <p:strVal val="#ppt_x"/>
                                          </p:val>
                                        </p:tav>
                                        <p:tav tm="100000">
                                          <p:val>
                                            <p:strVal val="#ppt_x"/>
                                          </p:val>
                                        </p:tav>
                                      </p:tavLst>
                                    </p:anim>
                                    <p:anim calcmode="lin" valueType="num">
                                      <p:cBhvr additive="base">
                                        <p:cTn id="14"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21600000">
                                      <p:cBhvr>
                                        <p:cTn id="18" dur="2000" fill="hold"/>
                                        <p:tgtEl>
                                          <p:spTgt spid="10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1066800"/>
            <a:ext cx="9144000" cy="762000"/>
          </a:xfrm>
        </p:spPr>
        <p:txBody>
          <a:bodyPr>
            <a:normAutofit/>
          </a:bodyPr>
          <a:lstStyle/>
          <a:p>
            <a:r>
              <a:rPr lang="en-GB" sz="3200" b="1" dirty="0" smtClean="0"/>
              <a:t>A6.3 Info days for student enrolment</a:t>
            </a:r>
            <a:endParaRPr lang="en-US" sz="3600" b="1"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0" y="160668"/>
            <a:ext cx="2438405" cy="59297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162800" y="228601"/>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22190" y="363909"/>
            <a:ext cx="4973392" cy="687015"/>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12" name="TextBox 11"/>
          <p:cNvSpPr txBox="1"/>
          <p:nvPr/>
        </p:nvSpPr>
        <p:spPr>
          <a:xfrm>
            <a:off x="304800" y="2057400"/>
            <a:ext cx="8382000" cy="3570208"/>
          </a:xfrm>
          <a:prstGeom prst="rect">
            <a:avLst/>
          </a:prstGeom>
          <a:noFill/>
        </p:spPr>
        <p:txBody>
          <a:bodyPr wrap="square" rtlCol="0">
            <a:spAutoFit/>
          </a:bodyPr>
          <a:lstStyle/>
          <a:p>
            <a:pPr algn="just"/>
            <a:r>
              <a:rPr lang="en-GB" sz="2400" dirty="0" smtClean="0"/>
              <a:t>Seven info days for promotion enrolment of master students will be performed in the WB HEIs (covering consortium partners and the other related HEIs). The promotional materials for student enrolment will be delivered to inform future students about newly developed curricula.</a:t>
            </a:r>
          </a:p>
          <a:p>
            <a:endParaRPr lang="en-GB" sz="2400" i="1" dirty="0" smtClean="0"/>
          </a:p>
          <a:p>
            <a:r>
              <a:rPr lang="en-GB" sz="2400" i="1" dirty="0" smtClean="0"/>
              <a:t>S</a:t>
            </a:r>
            <a:r>
              <a:rPr lang="en-GB" sz="2400" i="1" dirty="0" smtClean="0"/>
              <a:t>econd </a:t>
            </a:r>
            <a:r>
              <a:rPr lang="en-GB" sz="2400" i="1" dirty="0" smtClean="0"/>
              <a:t>project year</a:t>
            </a:r>
          </a:p>
          <a:p>
            <a:pPr>
              <a:spcBef>
                <a:spcPts val="600"/>
              </a:spcBef>
              <a:spcAft>
                <a:spcPts val="600"/>
              </a:spcAft>
            </a:pPr>
            <a:r>
              <a:rPr lang="en-GB" sz="2400" i="1" dirty="0" smtClean="0"/>
              <a:t>Outcome: Info days organized</a:t>
            </a:r>
          </a:p>
          <a:p>
            <a:r>
              <a:rPr lang="en-GB" sz="2400" u="sng" dirty="0" smtClean="0"/>
              <a:t>Due date: 14-10-2020</a:t>
            </a:r>
            <a:endParaRPr lang="en-US" sz="2400" u="sng" dirty="0"/>
          </a:p>
        </p:txBody>
      </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1066800"/>
            <a:ext cx="9144000" cy="609600"/>
          </a:xfrm>
        </p:spPr>
        <p:txBody>
          <a:bodyPr>
            <a:normAutofit/>
          </a:bodyPr>
          <a:lstStyle/>
          <a:p>
            <a:r>
              <a:rPr lang="en-GB" sz="3200" b="1" dirty="0" smtClean="0"/>
              <a:t>A6.4 Roundtables with non-academic sector</a:t>
            </a:r>
            <a:endParaRPr lang="en-US" sz="3600" b="1"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0" y="160668"/>
            <a:ext cx="2438405" cy="59297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162800" y="228601"/>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22190" y="363909"/>
            <a:ext cx="4973392" cy="687015"/>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12" name="TextBox 11"/>
          <p:cNvSpPr txBox="1"/>
          <p:nvPr/>
        </p:nvSpPr>
        <p:spPr>
          <a:xfrm>
            <a:off x="304800" y="1828800"/>
            <a:ext cx="8382000" cy="4308872"/>
          </a:xfrm>
          <a:prstGeom prst="rect">
            <a:avLst/>
          </a:prstGeom>
          <a:noFill/>
        </p:spPr>
        <p:txBody>
          <a:bodyPr wrap="square" rtlCol="0">
            <a:spAutoFit/>
          </a:bodyPr>
          <a:lstStyle/>
          <a:p>
            <a:pPr algn="just"/>
            <a:r>
              <a:rPr lang="en-GB" sz="2400" dirty="0" smtClean="0"/>
              <a:t>Seven roundtables with participation of non-academic sector will be organised for the promotions of trainings for professionals in water sector by WB HEIs staff. The promotional materials regarding SWARM project and trainings will be delivered to all interested parties. </a:t>
            </a:r>
            <a:r>
              <a:rPr lang="en-GB" sz="2400" dirty="0" smtClean="0"/>
              <a:t>PWMCVV </a:t>
            </a:r>
            <a:r>
              <a:rPr lang="en-GB" sz="2400" dirty="0" smtClean="0"/>
              <a:t>and associated partners from water sector will take participation and help WB HEIs in organisational activities.</a:t>
            </a:r>
          </a:p>
          <a:p>
            <a:endParaRPr lang="en-GB" sz="2400" i="1" dirty="0" smtClean="0"/>
          </a:p>
          <a:p>
            <a:r>
              <a:rPr lang="en-GB" sz="2400" i="1" dirty="0" smtClean="0"/>
              <a:t>Activity from second project year</a:t>
            </a:r>
          </a:p>
          <a:p>
            <a:pPr>
              <a:spcBef>
                <a:spcPts val="600"/>
              </a:spcBef>
              <a:spcAft>
                <a:spcPts val="600"/>
              </a:spcAft>
            </a:pPr>
            <a:r>
              <a:rPr lang="en-GB" sz="2400" i="1" dirty="0" smtClean="0"/>
              <a:t>Outcome: Roundtables organized</a:t>
            </a:r>
          </a:p>
          <a:p>
            <a:r>
              <a:rPr lang="en-GB" sz="2400" u="sng" dirty="0" smtClean="0"/>
              <a:t>Due date: 14-11-2020</a:t>
            </a:r>
            <a:endParaRPr lang="en-US" sz="2400" u="sng" dirty="0"/>
          </a:p>
        </p:txBody>
      </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231</TotalTime>
  <Words>868</Words>
  <Application>Microsoft Office PowerPoint</Application>
  <PresentationFormat>On-screen Show (4:3)</PresentationFormat>
  <Paragraphs>115</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Slide 1</vt:lpstr>
      <vt:lpstr>Dissemination and Exploitation Issues</vt:lpstr>
      <vt:lpstr>WP6 Activities</vt:lpstr>
      <vt:lpstr>A6.1 Creation of the Dissemination  &amp; Exploitation Plan</vt:lpstr>
      <vt:lpstr>A6.2 Development of project website  and promotional materials</vt:lpstr>
      <vt:lpstr>A6.2 Project website </vt:lpstr>
      <vt:lpstr>A6.2 Promotional materials</vt:lpstr>
      <vt:lpstr>A6.3 Info days for student enrolment</vt:lpstr>
      <vt:lpstr>A6.4 Roundtables with non-academic sector</vt:lpstr>
      <vt:lpstr>A6.5 Winter/summer schools </vt:lpstr>
      <vt:lpstr>A6.6 Symposium for promoting WRM in WB</vt:lpstr>
      <vt:lpstr>WP 6 - Workplan</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Milan</dc:creator>
  <cp:lastModifiedBy>SlavisaTrajkovic</cp:lastModifiedBy>
  <cp:revision>27</cp:revision>
  <dcterms:created xsi:type="dcterms:W3CDTF">2006-08-16T00:00:00Z</dcterms:created>
  <dcterms:modified xsi:type="dcterms:W3CDTF">2018-12-19T17:42:31Z</dcterms:modified>
</cp:coreProperties>
</file>